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4"/>
  </p:notesMasterIdLst>
  <p:sldIdLst>
    <p:sldId id="257" r:id="rId4"/>
    <p:sldId id="258" r:id="rId5"/>
    <p:sldId id="264" r:id="rId6"/>
    <p:sldId id="265" r:id="rId7"/>
    <p:sldId id="259" r:id="rId8"/>
    <p:sldId id="276" r:id="rId9"/>
    <p:sldId id="266" r:id="rId10"/>
    <p:sldId id="275" r:id="rId11"/>
    <p:sldId id="267" r:id="rId12"/>
    <p:sldId id="260" r:id="rId13"/>
    <p:sldId id="268" r:id="rId14"/>
    <p:sldId id="274" r:id="rId15"/>
    <p:sldId id="279" r:id="rId16"/>
    <p:sldId id="269" r:id="rId17"/>
    <p:sldId id="272" r:id="rId18"/>
    <p:sldId id="270" r:id="rId19"/>
    <p:sldId id="261" r:id="rId20"/>
    <p:sldId id="271" r:id="rId21"/>
    <p:sldId id="277" r:id="rId22"/>
    <p:sldId id="256" r:id="rId23"/>
  </p:sldIdLst>
  <p:sldSz cx="9144000" cy="5143500" type="screen16x9"/>
  <p:notesSz cx="6858000" cy="9144000"/>
  <p:embeddedFontLst>
    <p:embeddedFont>
      <p:font typeface="Dosis" pitchFamily="2" charset="0"/>
      <p:regular r:id="rId25"/>
      <p:bold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Roboto Thin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06C88F-3592-464B-8761-53ED78CF38F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698926BA-CAD2-4159-ABFB-320CE98DC368}">
      <dgm:prSet/>
      <dgm:spPr/>
      <dgm:t>
        <a:bodyPr/>
        <a:lstStyle/>
        <a:p>
          <a:r>
            <a:rPr lang="en-US" b="0" i="0"/>
            <a:t>Task 1. Selecting data from a 'survey' marketing funnel</a:t>
          </a:r>
          <a:endParaRPr lang="uk-UA"/>
        </a:p>
      </dgm:t>
    </dgm:pt>
    <dgm:pt modelId="{CCB3F2FB-3FC9-4B9E-A832-6AE889099599}" type="parTrans" cxnId="{F154A3CB-6181-48F6-95EC-4DB0B5F6417A}">
      <dgm:prSet/>
      <dgm:spPr/>
      <dgm:t>
        <a:bodyPr/>
        <a:lstStyle/>
        <a:p>
          <a:endParaRPr lang="uk-UA"/>
        </a:p>
      </dgm:t>
    </dgm:pt>
    <dgm:pt modelId="{F6B3EBFC-7674-4B44-9612-2AD83C2CA914}" type="sibTrans" cxnId="{F154A3CB-6181-48F6-95EC-4DB0B5F6417A}">
      <dgm:prSet/>
      <dgm:spPr/>
      <dgm:t>
        <a:bodyPr/>
        <a:lstStyle/>
        <a:p>
          <a:endParaRPr lang="uk-UA"/>
        </a:p>
      </dgm:t>
    </dgm:pt>
    <dgm:pt modelId="{DF5C699A-A9CE-407B-BCE6-72791D85FEBC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Task 2. Counting the number of responses for each question</a:t>
          </a:r>
          <a:endParaRPr lang="uk-UA" dirty="0">
            <a:solidFill>
              <a:schemeClr val="tx1"/>
            </a:solidFill>
          </a:endParaRPr>
        </a:p>
      </dgm:t>
    </dgm:pt>
    <dgm:pt modelId="{96E6331C-10A4-4B34-BA87-DFAC6DC84921}" type="parTrans" cxnId="{47EE5DB0-DFCC-4B45-9637-64FE7A29000E}">
      <dgm:prSet/>
      <dgm:spPr/>
      <dgm:t>
        <a:bodyPr/>
        <a:lstStyle/>
        <a:p>
          <a:endParaRPr lang="uk-UA"/>
        </a:p>
      </dgm:t>
    </dgm:pt>
    <dgm:pt modelId="{4F8FF670-D12B-4C79-959C-5C439E7A2427}" type="sibTrans" cxnId="{47EE5DB0-DFCC-4B45-9637-64FE7A29000E}">
      <dgm:prSet/>
      <dgm:spPr/>
      <dgm:t>
        <a:bodyPr/>
        <a:lstStyle/>
        <a:p>
          <a:endParaRPr lang="uk-UA"/>
        </a:p>
      </dgm:t>
    </dgm:pt>
    <dgm:pt modelId="{9D76CBCA-1217-46B9-8C76-20090B13E422}">
      <dgm:prSet/>
      <dgm:spPr/>
      <dgm:t>
        <a:bodyPr/>
        <a:lstStyle/>
        <a:p>
          <a:r>
            <a:rPr lang="en-US" b="0" i="0" dirty="0">
              <a:solidFill>
                <a:srgbClr val="7030A0"/>
              </a:solidFill>
            </a:rPr>
            <a:t>Task 3. Completion rates among questions of the quiz</a:t>
          </a:r>
          <a:endParaRPr lang="uk-UA" dirty="0">
            <a:solidFill>
              <a:srgbClr val="7030A0"/>
            </a:solidFill>
          </a:endParaRPr>
        </a:p>
      </dgm:t>
    </dgm:pt>
    <dgm:pt modelId="{3E5D9B3A-D6F2-4FD5-96FF-5C102F5BA74F}" type="parTrans" cxnId="{40DB4886-C757-490D-9574-CF309577276C}">
      <dgm:prSet/>
      <dgm:spPr/>
      <dgm:t>
        <a:bodyPr/>
        <a:lstStyle/>
        <a:p>
          <a:endParaRPr lang="uk-UA"/>
        </a:p>
      </dgm:t>
    </dgm:pt>
    <dgm:pt modelId="{93AA5E3E-7B7C-4EBF-9619-F2AEE3EA9623}" type="sibTrans" cxnId="{40DB4886-C757-490D-9574-CF309577276C}">
      <dgm:prSet/>
      <dgm:spPr/>
      <dgm:t>
        <a:bodyPr/>
        <a:lstStyle/>
        <a:p>
          <a:endParaRPr lang="uk-UA"/>
        </a:p>
      </dgm:t>
    </dgm:pt>
    <dgm:pt modelId="{C7EBF659-21F7-4D79-8C75-725EADB87169}">
      <dgm:prSet/>
      <dgm:spPr/>
      <dgm:t>
        <a:bodyPr/>
        <a:lstStyle/>
        <a:p>
          <a:r>
            <a:rPr lang="en-US" b="0" i="0" dirty="0">
              <a:solidFill>
                <a:srgbClr val="00B050"/>
              </a:solidFill>
            </a:rPr>
            <a:t>Task 4. Examining the data from 'quiz', 'home_try_on', 'purchase' marketing funnels</a:t>
          </a:r>
          <a:endParaRPr lang="uk-UA" dirty="0">
            <a:solidFill>
              <a:srgbClr val="00B050"/>
            </a:solidFill>
          </a:endParaRPr>
        </a:p>
      </dgm:t>
    </dgm:pt>
    <dgm:pt modelId="{3CAAC1A8-DCD1-439A-9BD6-4812F69079EB}" type="parTrans" cxnId="{2449698E-3200-440C-9E99-7E555600AE53}">
      <dgm:prSet/>
      <dgm:spPr/>
      <dgm:t>
        <a:bodyPr/>
        <a:lstStyle/>
        <a:p>
          <a:endParaRPr lang="uk-UA"/>
        </a:p>
      </dgm:t>
    </dgm:pt>
    <dgm:pt modelId="{06C43E44-5620-4F04-88D8-0B9D8681FF27}" type="sibTrans" cxnId="{2449698E-3200-440C-9E99-7E555600AE53}">
      <dgm:prSet/>
      <dgm:spPr/>
      <dgm:t>
        <a:bodyPr/>
        <a:lstStyle/>
        <a:p>
          <a:endParaRPr lang="uk-UA"/>
        </a:p>
      </dgm:t>
    </dgm:pt>
    <dgm:pt modelId="{5D270B9E-A6B8-4E59-8FB5-BE0514E2E5D4}">
      <dgm:prSet/>
      <dgm:spPr/>
      <dgm:t>
        <a:bodyPr/>
        <a:lstStyle/>
        <a:p>
          <a:r>
            <a:rPr lang="en-US" b="0" i="0" dirty="0">
              <a:solidFill>
                <a:schemeClr val="tx2"/>
              </a:solidFill>
            </a:rPr>
            <a:t>Task 5.   User's affiliation to each of the marketing funnels with detailed parameters</a:t>
          </a:r>
          <a:endParaRPr lang="uk-UA" dirty="0">
            <a:solidFill>
              <a:schemeClr val="tx2"/>
            </a:solidFill>
          </a:endParaRPr>
        </a:p>
      </dgm:t>
    </dgm:pt>
    <dgm:pt modelId="{B1C902DC-7922-4166-9E0B-75F44B6192CD}" type="parTrans" cxnId="{F4B3B852-1393-4930-8621-DC84785ED146}">
      <dgm:prSet/>
      <dgm:spPr/>
      <dgm:t>
        <a:bodyPr/>
        <a:lstStyle/>
        <a:p>
          <a:endParaRPr lang="uk-UA"/>
        </a:p>
      </dgm:t>
    </dgm:pt>
    <dgm:pt modelId="{2C62BA68-8520-4C20-A361-38E70D71BA63}" type="sibTrans" cxnId="{F4B3B852-1393-4930-8621-DC84785ED146}">
      <dgm:prSet/>
      <dgm:spPr/>
      <dgm:t>
        <a:bodyPr/>
        <a:lstStyle/>
        <a:p>
          <a:endParaRPr lang="uk-UA"/>
        </a:p>
      </dgm:t>
    </dgm:pt>
    <dgm:pt modelId="{13C9CB47-2B2F-42BC-AF58-79AAB355438F}">
      <dgm:prSet/>
      <dgm:spPr/>
      <dgm:t>
        <a:bodyPr/>
        <a:lstStyle/>
        <a:p>
          <a:r>
            <a:rPr lang="en-US" b="0" i="0" dirty="0">
              <a:solidFill>
                <a:schemeClr val="accent3">
                  <a:lumMod val="50000"/>
                </a:schemeClr>
              </a:solidFill>
            </a:rPr>
            <a:t>Task 6.1. Expressing numbers of users completing the quiz, home try and purchase stages</a:t>
          </a:r>
          <a:endParaRPr lang="uk-UA" dirty="0">
            <a:solidFill>
              <a:schemeClr val="accent3">
                <a:lumMod val="50000"/>
              </a:schemeClr>
            </a:solidFill>
          </a:endParaRPr>
        </a:p>
      </dgm:t>
    </dgm:pt>
    <dgm:pt modelId="{FE4D90EE-695C-4003-906D-26DEACB1E250}" type="parTrans" cxnId="{35432609-95D1-4331-A6B0-CB5D5C60FAED}">
      <dgm:prSet/>
      <dgm:spPr/>
      <dgm:t>
        <a:bodyPr/>
        <a:lstStyle/>
        <a:p>
          <a:endParaRPr lang="uk-UA"/>
        </a:p>
      </dgm:t>
    </dgm:pt>
    <dgm:pt modelId="{8E05EFF8-08B1-40A9-8F9D-B0C1AECE3566}" type="sibTrans" cxnId="{35432609-95D1-4331-A6B0-CB5D5C60FAED}">
      <dgm:prSet/>
      <dgm:spPr/>
      <dgm:t>
        <a:bodyPr/>
        <a:lstStyle/>
        <a:p>
          <a:endParaRPr lang="uk-UA"/>
        </a:p>
      </dgm:t>
    </dgm:pt>
    <dgm:pt modelId="{D9E571C6-9279-4511-88FC-8CCBAC56955E}">
      <dgm:prSet/>
      <dgm:spPr/>
      <dgm:t>
        <a:bodyPr/>
        <a:lstStyle/>
        <a:p>
          <a:r>
            <a:rPr lang="en-US" b="0" i="0" dirty="0">
              <a:solidFill>
                <a:srgbClr val="0070C0"/>
              </a:solidFill>
            </a:rPr>
            <a:t>Task 6.2.    A/B test for getting a higher conversion rate in case of 3 or 5 pairs of glasses to home try on</a:t>
          </a:r>
          <a:endParaRPr lang="uk-UA" dirty="0">
            <a:solidFill>
              <a:srgbClr val="0070C0"/>
            </a:solidFill>
          </a:endParaRPr>
        </a:p>
      </dgm:t>
    </dgm:pt>
    <dgm:pt modelId="{FF469F5F-DC0A-4CA5-923F-43082E540B35}" type="parTrans" cxnId="{2644374A-80C0-478C-A9A3-4876C255CF1F}">
      <dgm:prSet/>
      <dgm:spPr/>
      <dgm:t>
        <a:bodyPr/>
        <a:lstStyle/>
        <a:p>
          <a:endParaRPr lang="uk-UA"/>
        </a:p>
      </dgm:t>
    </dgm:pt>
    <dgm:pt modelId="{B40C2A39-7214-4E85-B77A-C89CA80FC194}" type="sibTrans" cxnId="{2644374A-80C0-478C-A9A3-4876C255CF1F}">
      <dgm:prSet/>
      <dgm:spPr/>
      <dgm:t>
        <a:bodyPr/>
        <a:lstStyle/>
        <a:p>
          <a:endParaRPr lang="uk-UA"/>
        </a:p>
      </dgm:t>
    </dgm:pt>
    <dgm:pt modelId="{B4F5FF55-CEDB-4B2B-ABE4-EBF45ADDD4C6}" type="pres">
      <dgm:prSet presAssocID="{1306C88F-3592-464B-8761-53ED78CF38FF}" presName="CompostProcess" presStyleCnt="0">
        <dgm:presLayoutVars>
          <dgm:dir/>
          <dgm:resizeHandles val="exact"/>
        </dgm:presLayoutVars>
      </dgm:prSet>
      <dgm:spPr/>
    </dgm:pt>
    <dgm:pt modelId="{48B15DAC-08BF-4525-8EE8-4CA918254308}" type="pres">
      <dgm:prSet presAssocID="{1306C88F-3592-464B-8761-53ED78CF38FF}" presName="arrow" presStyleLbl="bgShp" presStyleIdx="0" presStyleCnt="1"/>
      <dgm:spPr/>
    </dgm:pt>
    <dgm:pt modelId="{4FCADCF9-01C8-4226-9C12-5AF2E5EB8E69}" type="pres">
      <dgm:prSet presAssocID="{1306C88F-3592-464B-8761-53ED78CF38FF}" presName="linearProcess" presStyleCnt="0"/>
      <dgm:spPr/>
    </dgm:pt>
    <dgm:pt modelId="{2DDDB2FF-D248-4A8E-86FC-1877955B0FCF}" type="pres">
      <dgm:prSet presAssocID="{698926BA-CAD2-4159-ABFB-320CE98DC368}" presName="textNode" presStyleLbl="node1" presStyleIdx="0" presStyleCnt="7">
        <dgm:presLayoutVars>
          <dgm:bulletEnabled val="1"/>
        </dgm:presLayoutVars>
      </dgm:prSet>
      <dgm:spPr/>
    </dgm:pt>
    <dgm:pt modelId="{6877BACB-CDDE-48CF-B315-2A75EC44566F}" type="pres">
      <dgm:prSet presAssocID="{F6B3EBFC-7674-4B44-9612-2AD83C2CA914}" presName="sibTrans" presStyleCnt="0"/>
      <dgm:spPr/>
    </dgm:pt>
    <dgm:pt modelId="{3E6D9118-6CF3-43A2-B43A-4A00738B86C4}" type="pres">
      <dgm:prSet presAssocID="{DF5C699A-A9CE-407B-BCE6-72791D85FEBC}" presName="textNode" presStyleLbl="node1" presStyleIdx="1" presStyleCnt="7">
        <dgm:presLayoutVars>
          <dgm:bulletEnabled val="1"/>
        </dgm:presLayoutVars>
      </dgm:prSet>
      <dgm:spPr/>
    </dgm:pt>
    <dgm:pt modelId="{AD35DF52-DDB4-4194-896F-F2C86CF9B053}" type="pres">
      <dgm:prSet presAssocID="{4F8FF670-D12B-4C79-959C-5C439E7A2427}" presName="sibTrans" presStyleCnt="0"/>
      <dgm:spPr/>
    </dgm:pt>
    <dgm:pt modelId="{90B0FDF8-628D-41EE-92C7-B76254AB97C0}" type="pres">
      <dgm:prSet presAssocID="{9D76CBCA-1217-46B9-8C76-20090B13E422}" presName="textNode" presStyleLbl="node1" presStyleIdx="2" presStyleCnt="7">
        <dgm:presLayoutVars>
          <dgm:bulletEnabled val="1"/>
        </dgm:presLayoutVars>
      </dgm:prSet>
      <dgm:spPr/>
    </dgm:pt>
    <dgm:pt modelId="{139B56CE-F473-4D4E-A640-DFBC6D5A132B}" type="pres">
      <dgm:prSet presAssocID="{93AA5E3E-7B7C-4EBF-9619-F2AEE3EA9623}" presName="sibTrans" presStyleCnt="0"/>
      <dgm:spPr/>
    </dgm:pt>
    <dgm:pt modelId="{065BF6CF-4E93-484E-9712-00063E210531}" type="pres">
      <dgm:prSet presAssocID="{C7EBF659-21F7-4D79-8C75-725EADB87169}" presName="textNode" presStyleLbl="node1" presStyleIdx="3" presStyleCnt="7">
        <dgm:presLayoutVars>
          <dgm:bulletEnabled val="1"/>
        </dgm:presLayoutVars>
      </dgm:prSet>
      <dgm:spPr/>
    </dgm:pt>
    <dgm:pt modelId="{490FB990-1EE2-4538-A63C-244908D15580}" type="pres">
      <dgm:prSet presAssocID="{06C43E44-5620-4F04-88D8-0B9D8681FF27}" presName="sibTrans" presStyleCnt="0"/>
      <dgm:spPr/>
    </dgm:pt>
    <dgm:pt modelId="{62649608-7E22-4935-92F8-95328384A055}" type="pres">
      <dgm:prSet presAssocID="{5D270B9E-A6B8-4E59-8FB5-BE0514E2E5D4}" presName="textNode" presStyleLbl="node1" presStyleIdx="4" presStyleCnt="7">
        <dgm:presLayoutVars>
          <dgm:bulletEnabled val="1"/>
        </dgm:presLayoutVars>
      </dgm:prSet>
      <dgm:spPr/>
    </dgm:pt>
    <dgm:pt modelId="{41BF9184-E9BF-4FB5-8772-0130990E9A26}" type="pres">
      <dgm:prSet presAssocID="{2C62BA68-8520-4C20-A361-38E70D71BA63}" presName="sibTrans" presStyleCnt="0"/>
      <dgm:spPr/>
    </dgm:pt>
    <dgm:pt modelId="{3122632F-2513-4EEF-8B9C-413B70005C18}" type="pres">
      <dgm:prSet presAssocID="{13C9CB47-2B2F-42BC-AF58-79AAB355438F}" presName="textNode" presStyleLbl="node1" presStyleIdx="5" presStyleCnt="7">
        <dgm:presLayoutVars>
          <dgm:bulletEnabled val="1"/>
        </dgm:presLayoutVars>
      </dgm:prSet>
      <dgm:spPr/>
    </dgm:pt>
    <dgm:pt modelId="{57765BE8-636B-4F5C-92E6-38709009632E}" type="pres">
      <dgm:prSet presAssocID="{8E05EFF8-08B1-40A9-8F9D-B0C1AECE3566}" presName="sibTrans" presStyleCnt="0"/>
      <dgm:spPr/>
    </dgm:pt>
    <dgm:pt modelId="{E525FC7E-2F97-44ED-AB13-0E995C73F3BC}" type="pres">
      <dgm:prSet presAssocID="{D9E571C6-9279-4511-88FC-8CCBAC56955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35432609-95D1-4331-A6B0-CB5D5C60FAED}" srcId="{1306C88F-3592-464B-8761-53ED78CF38FF}" destId="{13C9CB47-2B2F-42BC-AF58-79AAB355438F}" srcOrd="5" destOrd="0" parTransId="{FE4D90EE-695C-4003-906D-26DEACB1E250}" sibTransId="{8E05EFF8-08B1-40A9-8F9D-B0C1AECE3566}"/>
    <dgm:cxn modelId="{2644374A-80C0-478C-A9A3-4876C255CF1F}" srcId="{1306C88F-3592-464B-8761-53ED78CF38FF}" destId="{D9E571C6-9279-4511-88FC-8CCBAC56955E}" srcOrd="6" destOrd="0" parTransId="{FF469F5F-DC0A-4CA5-923F-43082E540B35}" sibTransId="{B40C2A39-7214-4E85-B77A-C89CA80FC194}"/>
    <dgm:cxn modelId="{F4B3B852-1393-4930-8621-DC84785ED146}" srcId="{1306C88F-3592-464B-8761-53ED78CF38FF}" destId="{5D270B9E-A6B8-4E59-8FB5-BE0514E2E5D4}" srcOrd="4" destOrd="0" parTransId="{B1C902DC-7922-4166-9E0B-75F44B6192CD}" sibTransId="{2C62BA68-8520-4C20-A361-38E70D71BA63}"/>
    <dgm:cxn modelId="{6DBBCE52-ED59-4BA6-AF6E-8CD8AA979047}" type="presOf" srcId="{D9E571C6-9279-4511-88FC-8CCBAC56955E}" destId="{E525FC7E-2F97-44ED-AB13-0E995C73F3BC}" srcOrd="0" destOrd="0" presId="urn:microsoft.com/office/officeart/2005/8/layout/hProcess9"/>
    <dgm:cxn modelId="{3BD70154-167B-41E0-9644-83758CC1E5F4}" type="presOf" srcId="{5D270B9E-A6B8-4E59-8FB5-BE0514E2E5D4}" destId="{62649608-7E22-4935-92F8-95328384A055}" srcOrd="0" destOrd="0" presId="urn:microsoft.com/office/officeart/2005/8/layout/hProcess9"/>
    <dgm:cxn modelId="{7CAC4875-7C83-46A3-B2BE-B0887385F85B}" type="presOf" srcId="{698926BA-CAD2-4159-ABFB-320CE98DC368}" destId="{2DDDB2FF-D248-4A8E-86FC-1877955B0FCF}" srcOrd="0" destOrd="0" presId="urn:microsoft.com/office/officeart/2005/8/layout/hProcess9"/>
    <dgm:cxn modelId="{40DB4886-C757-490D-9574-CF309577276C}" srcId="{1306C88F-3592-464B-8761-53ED78CF38FF}" destId="{9D76CBCA-1217-46B9-8C76-20090B13E422}" srcOrd="2" destOrd="0" parTransId="{3E5D9B3A-D6F2-4FD5-96FF-5C102F5BA74F}" sibTransId="{93AA5E3E-7B7C-4EBF-9619-F2AEE3EA9623}"/>
    <dgm:cxn modelId="{2449698E-3200-440C-9E99-7E555600AE53}" srcId="{1306C88F-3592-464B-8761-53ED78CF38FF}" destId="{C7EBF659-21F7-4D79-8C75-725EADB87169}" srcOrd="3" destOrd="0" parTransId="{3CAAC1A8-DCD1-439A-9BD6-4812F69079EB}" sibTransId="{06C43E44-5620-4F04-88D8-0B9D8681FF27}"/>
    <dgm:cxn modelId="{9A9A5BA4-56FE-436B-8921-53A5DA4DBBB9}" type="presOf" srcId="{C7EBF659-21F7-4D79-8C75-725EADB87169}" destId="{065BF6CF-4E93-484E-9712-00063E210531}" srcOrd="0" destOrd="0" presId="urn:microsoft.com/office/officeart/2005/8/layout/hProcess9"/>
    <dgm:cxn modelId="{47EE5DB0-DFCC-4B45-9637-64FE7A29000E}" srcId="{1306C88F-3592-464B-8761-53ED78CF38FF}" destId="{DF5C699A-A9CE-407B-BCE6-72791D85FEBC}" srcOrd="1" destOrd="0" parTransId="{96E6331C-10A4-4B34-BA87-DFAC6DC84921}" sibTransId="{4F8FF670-D12B-4C79-959C-5C439E7A2427}"/>
    <dgm:cxn modelId="{C754A6BC-6657-4637-B43C-1151FDEC0315}" type="presOf" srcId="{9D76CBCA-1217-46B9-8C76-20090B13E422}" destId="{90B0FDF8-628D-41EE-92C7-B76254AB97C0}" srcOrd="0" destOrd="0" presId="urn:microsoft.com/office/officeart/2005/8/layout/hProcess9"/>
    <dgm:cxn modelId="{F154A3CB-6181-48F6-95EC-4DB0B5F6417A}" srcId="{1306C88F-3592-464B-8761-53ED78CF38FF}" destId="{698926BA-CAD2-4159-ABFB-320CE98DC368}" srcOrd="0" destOrd="0" parTransId="{CCB3F2FB-3FC9-4B9E-A832-6AE889099599}" sibTransId="{F6B3EBFC-7674-4B44-9612-2AD83C2CA914}"/>
    <dgm:cxn modelId="{1C4B41CD-3203-4910-8922-6F4975A31FF9}" type="presOf" srcId="{DF5C699A-A9CE-407B-BCE6-72791D85FEBC}" destId="{3E6D9118-6CF3-43A2-B43A-4A00738B86C4}" srcOrd="0" destOrd="0" presId="urn:microsoft.com/office/officeart/2005/8/layout/hProcess9"/>
    <dgm:cxn modelId="{D8FC4CD3-BC81-4B70-B202-A6D2AA3A2BD9}" type="presOf" srcId="{1306C88F-3592-464B-8761-53ED78CF38FF}" destId="{B4F5FF55-CEDB-4B2B-ABE4-EBF45ADDD4C6}" srcOrd="0" destOrd="0" presId="urn:microsoft.com/office/officeart/2005/8/layout/hProcess9"/>
    <dgm:cxn modelId="{FFD670E6-3B8E-4A2C-930B-312B00EAA476}" type="presOf" srcId="{13C9CB47-2B2F-42BC-AF58-79AAB355438F}" destId="{3122632F-2513-4EEF-8B9C-413B70005C18}" srcOrd="0" destOrd="0" presId="urn:microsoft.com/office/officeart/2005/8/layout/hProcess9"/>
    <dgm:cxn modelId="{06382306-5772-45B2-B4E1-C732BC5594A5}" type="presParOf" srcId="{B4F5FF55-CEDB-4B2B-ABE4-EBF45ADDD4C6}" destId="{48B15DAC-08BF-4525-8EE8-4CA918254308}" srcOrd="0" destOrd="0" presId="urn:microsoft.com/office/officeart/2005/8/layout/hProcess9"/>
    <dgm:cxn modelId="{284B0970-D7E7-4255-A41E-557EC205696A}" type="presParOf" srcId="{B4F5FF55-CEDB-4B2B-ABE4-EBF45ADDD4C6}" destId="{4FCADCF9-01C8-4226-9C12-5AF2E5EB8E69}" srcOrd="1" destOrd="0" presId="urn:microsoft.com/office/officeart/2005/8/layout/hProcess9"/>
    <dgm:cxn modelId="{75B1F9AD-2C27-4AF6-BA23-92A89ED25D13}" type="presParOf" srcId="{4FCADCF9-01C8-4226-9C12-5AF2E5EB8E69}" destId="{2DDDB2FF-D248-4A8E-86FC-1877955B0FCF}" srcOrd="0" destOrd="0" presId="urn:microsoft.com/office/officeart/2005/8/layout/hProcess9"/>
    <dgm:cxn modelId="{93DB6AF1-7D25-4D27-94BA-4059AF9F070C}" type="presParOf" srcId="{4FCADCF9-01C8-4226-9C12-5AF2E5EB8E69}" destId="{6877BACB-CDDE-48CF-B315-2A75EC44566F}" srcOrd="1" destOrd="0" presId="urn:microsoft.com/office/officeart/2005/8/layout/hProcess9"/>
    <dgm:cxn modelId="{046AC43C-6EB0-426F-AD08-8CF3F866182E}" type="presParOf" srcId="{4FCADCF9-01C8-4226-9C12-5AF2E5EB8E69}" destId="{3E6D9118-6CF3-43A2-B43A-4A00738B86C4}" srcOrd="2" destOrd="0" presId="urn:microsoft.com/office/officeart/2005/8/layout/hProcess9"/>
    <dgm:cxn modelId="{18B828C9-A2D9-4D51-88DD-9D7CAF877BA7}" type="presParOf" srcId="{4FCADCF9-01C8-4226-9C12-5AF2E5EB8E69}" destId="{AD35DF52-DDB4-4194-896F-F2C86CF9B053}" srcOrd="3" destOrd="0" presId="urn:microsoft.com/office/officeart/2005/8/layout/hProcess9"/>
    <dgm:cxn modelId="{336EB95B-3721-4742-8634-9826ACB33CD0}" type="presParOf" srcId="{4FCADCF9-01C8-4226-9C12-5AF2E5EB8E69}" destId="{90B0FDF8-628D-41EE-92C7-B76254AB97C0}" srcOrd="4" destOrd="0" presId="urn:microsoft.com/office/officeart/2005/8/layout/hProcess9"/>
    <dgm:cxn modelId="{02526745-4FB9-446A-9B1E-ED808AC4465A}" type="presParOf" srcId="{4FCADCF9-01C8-4226-9C12-5AF2E5EB8E69}" destId="{139B56CE-F473-4D4E-A640-DFBC6D5A132B}" srcOrd="5" destOrd="0" presId="urn:microsoft.com/office/officeart/2005/8/layout/hProcess9"/>
    <dgm:cxn modelId="{8488A2A2-8CBC-4445-AC7D-AC85CCAA4BA2}" type="presParOf" srcId="{4FCADCF9-01C8-4226-9C12-5AF2E5EB8E69}" destId="{065BF6CF-4E93-484E-9712-00063E210531}" srcOrd="6" destOrd="0" presId="urn:microsoft.com/office/officeart/2005/8/layout/hProcess9"/>
    <dgm:cxn modelId="{86EEC057-4016-4051-A69C-4D6FDCC0A1DB}" type="presParOf" srcId="{4FCADCF9-01C8-4226-9C12-5AF2E5EB8E69}" destId="{490FB990-1EE2-4538-A63C-244908D15580}" srcOrd="7" destOrd="0" presId="urn:microsoft.com/office/officeart/2005/8/layout/hProcess9"/>
    <dgm:cxn modelId="{4B371C62-32D4-4DAB-A6FA-5810F8A41A97}" type="presParOf" srcId="{4FCADCF9-01C8-4226-9C12-5AF2E5EB8E69}" destId="{62649608-7E22-4935-92F8-95328384A055}" srcOrd="8" destOrd="0" presId="urn:microsoft.com/office/officeart/2005/8/layout/hProcess9"/>
    <dgm:cxn modelId="{8EEE0CBB-9D4B-42FD-A2B2-A350B6C765C8}" type="presParOf" srcId="{4FCADCF9-01C8-4226-9C12-5AF2E5EB8E69}" destId="{41BF9184-E9BF-4FB5-8772-0130990E9A26}" srcOrd="9" destOrd="0" presId="urn:microsoft.com/office/officeart/2005/8/layout/hProcess9"/>
    <dgm:cxn modelId="{55B2822A-553F-4D2F-B652-4048F6E80911}" type="presParOf" srcId="{4FCADCF9-01C8-4226-9C12-5AF2E5EB8E69}" destId="{3122632F-2513-4EEF-8B9C-413B70005C18}" srcOrd="10" destOrd="0" presId="urn:microsoft.com/office/officeart/2005/8/layout/hProcess9"/>
    <dgm:cxn modelId="{5177BD01-8E3C-4523-B495-ED2ACE12A3D9}" type="presParOf" srcId="{4FCADCF9-01C8-4226-9C12-5AF2E5EB8E69}" destId="{57765BE8-636B-4F5C-92E6-38709009632E}" srcOrd="11" destOrd="0" presId="urn:microsoft.com/office/officeart/2005/8/layout/hProcess9"/>
    <dgm:cxn modelId="{B4311B79-4F60-4856-8584-AA1726055866}" type="presParOf" srcId="{4FCADCF9-01C8-4226-9C12-5AF2E5EB8E69}" destId="{E525FC7E-2F97-44ED-AB13-0E995C73F3BC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15DAC-08BF-4525-8EE8-4CA918254308}">
      <dsp:nvSpPr>
        <dsp:cNvPr id="0" name=""/>
        <dsp:cNvSpPr/>
      </dsp:nvSpPr>
      <dsp:spPr>
        <a:xfrm>
          <a:off x="624917" y="0"/>
          <a:ext cx="7082402" cy="401893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DB2FF-D248-4A8E-86FC-1877955B0FCF}">
      <dsp:nvSpPr>
        <dsp:cNvPr id="0" name=""/>
        <dsp:cNvSpPr/>
      </dsp:nvSpPr>
      <dsp:spPr>
        <a:xfrm>
          <a:off x="711" y="1205680"/>
          <a:ext cx="1141207" cy="1607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Task 1. Selecting data from a 'survey' marketing funnel</a:t>
          </a:r>
          <a:endParaRPr lang="uk-UA" sz="1100" kern="1200"/>
        </a:p>
      </dsp:txBody>
      <dsp:txXfrm>
        <a:off x="56420" y="1261389"/>
        <a:ext cx="1029789" cy="1496156"/>
      </dsp:txXfrm>
    </dsp:sp>
    <dsp:sp modelId="{3E6D9118-6CF3-43A2-B43A-4A00738B86C4}">
      <dsp:nvSpPr>
        <dsp:cNvPr id="0" name=""/>
        <dsp:cNvSpPr/>
      </dsp:nvSpPr>
      <dsp:spPr>
        <a:xfrm>
          <a:off x="1198979" y="1205680"/>
          <a:ext cx="1141207" cy="1607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chemeClr val="tx1"/>
              </a:solidFill>
            </a:rPr>
            <a:t>Task 2. Counting the number of responses for each question</a:t>
          </a:r>
          <a:endParaRPr lang="uk-UA" sz="1100" kern="1200" dirty="0">
            <a:solidFill>
              <a:schemeClr val="tx1"/>
            </a:solidFill>
          </a:endParaRPr>
        </a:p>
      </dsp:txBody>
      <dsp:txXfrm>
        <a:off x="1254688" y="1261389"/>
        <a:ext cx="1029789" cy="1496156"/>
      </dsp:txXfrm>
    </dsp:sp>
    <dsp:sp modelId="{90B0FDF8-628D-41EE-92C7-B76254AB97C0}">
      <dsp:nvSpPr>
        <dsp:cNvPr id="0" name=""/>
        <dsp:cNvSpPr/>
      </dsp:nvSpPr>
      <dsp:spPr>
        <a:xfrm>
          <a:off x="2397247" y="1205680"/>
          <a:ext cx="1141207" cy="1607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7030A0"/>
              </a:solidFill>
            </a:rPr>
            <a:t>Task 3. Completion rates among questions of the quiz</a:t>
          </a:r>
          <a:endParaRPr lang="uk-UA" sz="1100" kern="1200" dirty="0">
            <a:solidFill>
              <a:srgbClr val="7030A0"/>
            </a:solidFill>
          </a:endParaRPr>
        </a:p>
      </dsp:txBody>
      <dsp:txXfrm>
        <a:off x="2452956" y="1261389"/>
        <a:ext cx="1029789" cy="1496156"/>
      </dsp:txXfrm>
    </dsp:sp>
    <dsp:sp modelId="{065BF6CF-4E93-484E-9712-00063E210531}">
      <dsp:nvSpPr>
        <dsp:cNvPr id="0" name=""/>
        <dsp:cNvSpPr/>
      </dsp:nvSpPr>
      <dsp:spPr>
        <a:xfrm>
          <a:off x="3595515" y="1205680"/>
          <a:ext cx="1141207" cy="1607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00B050"/>
              </a:solidFill>
            </a:rPr>
            <a:t>Task 4. Examining the data from 'quiz', 'home_try_on', 'purchase' marketing funnels</a:t>
          </a:r>
          <a:endParaRPr lang="uk-UA" sz="1100" kern="1200" dirty="0">
            <a:solidFill>
              <a:srgbClr val="00B050"/>
            </a:solidFill>
          </a:endParaRPr>
        </a:p>
      </dsp:txBody>
      <dsp:txXfrm>
        <a:off x="3651224" y="1261389"/>
        <a:ext cx="1029789" cy="1496156"/>
      </dsp:txXfrm>
    </dsp:sp>
    <dsp:sp modelId="{62649608-7E22-4935-92F8-95328384A055}">
      <dsp:nvSpPr>
        <dsp:cNvPr id="0" name=""/>
        <dsp:cNvSpPr/>
      </dsp:nvSpPr>
      <dsp:spPr>
        <a:xfrm>
          <a:off x="4793783" y="1205680"/>
          <a:ext cx="1141207" cy="1607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chemeClr val="tx2"/>
              </a:solidFill>
            </a:rPr>
            <a:t>Task 5.   User's affiliation to each of the marketing funnels with detailed parameters</a:t>
          </a:r>
          <a:endParaRPr lang="uk-UA" sz="1100" kern="1200" dirty="0">
            <a:solidFill>
              <a:schemeClr val="tx2"/>
            </a:solidFill>
          </a:endParaRPr>
        </a:p>
      </dsp:txBody>
      <dsp:txXfrm>
        <a:off x="4849492" y="1261389"/>
        <a:ext cx="1029789" cy="1496156"/>
      </dsp:txXfrm>
    </dsp:sp>
    <dsp:sp modelId="{3122632F-2513-4EEF-8B9C-413B70005C18}">
      <dsp:nvSpPr>
        <dsp:cNvPr id="0" name=""/>
        <dsp:cNvSpPr/>
      </dsp:nvSpPr>
      <dsp:spPr>
        <a:xfrm>
          <a:off x="5992050" y="1205680"/>
          <a:ext cx="1141207" cy="1607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chemeClr val="accent3">
                  <a:lumMod val="50000"/>
                </a:schemeClr>
              </a:solidFill>
            </a:rPr>
            <a:t>Task 6.1. Expressing numbers of users completing the quiz, home try and purchase stages</a:t>
          </a:r>
          <a:endParaRPr lang="uk-UA" sz="11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6047759" y="1261389"/>
        <a:ext cx="1029789" cy="1496156"/>
      </dsp:txXfrm>
    </dsp:sp>
    <dsp:sp modelId="{E525FC7E-2F97-44ED-AB13-0E995C73F3BC}">
      <dsp:nvSpPr>
        <dsp:cNvPr id="0" name=""/>
        <dsp:cNvSpPr/>
      </dsp:nvSpPr>
      <dsp:spPr>
        <a:xfrm>
          <a:off x="7190318" y="1205680"/>
          <a:ext cx="1141207" cy="1607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0070C0"/>
              </a:solidFill>
            </a:rPr>
            <a:t>Task 6.2.    A/B test for getting a higher conversion rate in case of 3 or 5 pairs of glasses to home try on</a:t>
          </a:r>
          <a:endParaRPr lang="uk-UA" sz="1100" kern="1200" dirty="0">
            <a:solidFill>
              <a:srgbClr val="0070C0"/>
            </a:solidFill>
          </a:endParaRPr>
        </a:p>
      </dsp:txBody>
      <dsp:txXfrm>
        <a:off x="7246027" y="1261389"/>
        <a:ext cx="1029789" cy="1496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5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62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60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90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0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781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887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879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99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0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048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64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650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12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bypar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byparker.com/quiz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64426"/>
            <a:ext cx="8210374" cy="1474839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241300" endPos="0" dist="50800" dir="5400000" sy="-100000" algn="bl" rotWithShape="0"/>
                </a:effectLst>
                <a:latin typeface="Roboto Black"/>
                <a:ea typeface="Roboto Black"/>
                <a:cs typeface="Roboto Black"/>
                <a:sym typeface="Roboto Black"/>
              </a:rPr>
              <a:t>Usage Funnels with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241300" endPos="0" dist="50800" dir="5400000" sy="-100000" algn="bl" rotWithShape="0"/>
                </a:effectLst>
                <a:latin typeface="Roboto Black"/>
                <a:ea typeface="Roboto Black"/>
                <a:cs typeface="Roboto Black"/>
                <a:sym typeface="Roboto Black"/>
              </a:rPr>
              <a:t>Warby Parker</a:t>
            </a:r>
            <a:r>
              <a:rPr lang="en" sz="5600" dirty="0">
                <a:solidFill>
                  <a:schemeClr val="lt1"/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241300" endPos="0" dist="50800" dir="5400000" sy="-100000" algn="bl" rotWithShape="0"/>
                </a:effectLst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1200" dirty="0">
              <a:solidFill>
                <a:schemeClr val="lt1"/>
              </a:solidFill>
              <a:effectLst>
                <a:glow>
                  <a:schemeClr val="accent1">
                    <a:alpha val="40000"/>
                  </a:schemeClr>
                </a:glow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  <a:reflection blurRad="241300" endPos="0" dist="50800" dir="5400000" sy="-100000" algn="bl" rotWithShape="0"/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effectLst>
                  <a:reflection blurRad="241300" endPos="0" dist="50800" dir="5400000" sy="-100000" algn="bl" rotWithShape="0"/>
                </a:effectLst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effectLst>
                <a:reflection blurRad="241300" endPos="0" dist="50800" dir="5400000" sy="-100000" algn="bl" rotWithShape="0"/>
              </a:effectLst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effectLst>
                  <a:reflection blurRad="241300" endPos="0" dist="50800" dir="5400000" sy="-100000" algn="bl" rotWithShape="0"/>
                </a:effectLst>
                <a:latin typeface="Roboto Thin"/>
                <a:ea typeface="Roboto Thin"/>
                <a:cs typeface="Roboto Thin"/>
                <a:sym typeface="Roboto Thin"/>
              </a:rPr>
              <a:t>Vlad Chuvardynskyi</a:t>
            </a:r>
            <a:endParaRPr sz="2800" dirty="0">
              <a:solidFill>
                <a:srgbClr val="EFEFEF"/>
              </a:solidFill>
              <a:effectLst>
                <a:reflection blurRad="241300" endPos="0" dist="50800" dir="5400000" sy="-100000" algn="bl" rotWithShape="0"/>
              </a:effectLst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effectLst>
                  <a:reflection blurRad="241300" endPos="0" dist="50800" dir="5400000" sy="-100000" algn="bl" rotWithShape="0"/>
                </a:effectLst>
                <a:latin typeface="Roboto Thin"/>
                <a:ea typeface="Roboto Thin"/>
                <a:cs typeface="Roboto Thin"/>
                <a:sym typeface="Roboto Thin"/>
              </a:rPr>
              <a:t>03.25.2023</a:t>
            </a:r>
            <a:endParaRPr sz="2800" dirty="0">
              <a:solidFill>
                <a:srgbClr val="EFEFEF"/>
              </a:solidFill>
              <a:effectLst>
                <a:reflection blurRad="241300" endPos="0" dist="50800" dir="5400000" sy="-100000" algn="bl" rotWithShape="0"/>
              </a:effectLst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54550" y="203062"/>
            <a:ext cx="8520600" cy="45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Task 3.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Completion rates among questions of the quiz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4" y="653386"/>
            <a:ext cx="8711475" cy="20255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+mj-lt"/>
                <a:ea typeface="Roboto"/>
                <a:cs typeface="Roboto"/>
                <a:sym typeface="Roboto"/>
              </a:rPr>
              <a:t>Question: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+mj-lt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Which question(s) of the quiz have a lower completion rates? 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What a reason?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j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b="1" dirty="0">
                <a:latin typeface="+mj-lt"/>
                <a:ea typeface="Roboto"/>
                <a:cs typeface="Roboto"/>
                <a:sym typeface="Roboto"/>
              </a:rPr>
              <a:t>Answers: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The lowest percent of completion rate had the last 5th question!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The main reason is that users lose concentration and might lose interest in questions, or the survey might be so time-consuming.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958069248"/>
              </p:ext>
            </p:extLst>
          </p:nvPr>
        </p:nvGraphicFramePr>
        <p:xfrm>
          <a:off x="471489" y="2890613"/>
          <a:ext cx="7793831" cy="20498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50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3264">
                  <a:extLst>
                    <a:ext uri="{9D8B030D-6E8A-4147-A177-3AD203B41FA5}">
                      <a16:colId xmlns:a16="http://schemas.microsoft.com/office/drawing/2014/main" val="21888026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Question Number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Completion Percent of certain Question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Elaboration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100%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The 100 % of users answered the 1st question</a:t>
                      </a:r>
                      <a:endParaRPr sz="8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95%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The 95 % of users answered the 2nd question</a:t>
                      </a:r>
                      <a:endParaRPr sz="8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80%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The 80 % of users answered the 3rd question</a:t>
                      </a:r>
                      <a:endParaRPr sz="8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95%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The 95 % of users answered the 4th question</a:t>
                      </a:r>
                      <a:endParaRPr sz="8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74%</a:t>
                      </a:r>
                      <a:endParaRPr sz="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The 74 % of users answered the 5th question</a:t>
                      </a:r>
                      <a:endParaRPr sz="8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6278576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807244"/>
            <a:ext cx="763800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Task 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Examining the data from 'quiz', 'home_try_on', 'purchase' marketing funnels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01081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114031"/>
            <a:ext cx="8773144" cy="31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Task 4. </a:t>
            </a:r>
            <a:r>
              <a:rPr lang="en-US" sz="16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Examining the data from 'quiz', 'home_try_on', 'purchase' marketing funnels</a:t>
            </a:r>
            <a:endParaRPr sz="16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292518" y="500063"/>
            <a:ext cx="1757481" cy="207168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home_try_on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500063"/>
            <a:ext cx="7030070" cy="207168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b="1" dirty="0">
                <a:latin typeface="+mj-lt"/>
                <a:ea typeface="Roboto"/>
                <a:cs typeface="Roboto"/>
                <a:sym typeface="Roboto"/>
              </a:rPr>
              <a:t>Question: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Examine the first five rows of each table.  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What are the column names?</a:t>
            </a:r>
            <a:endParaRPr lang="de-DE" sz="120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DE" sz="120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b="1" dirty="0">
                <a:latin typeface="+mj-lt"/>
                <a:ea typeface="Roboto"/>
                <a:cs typeface="Roboto"/>
                <a:sym typeface="Roboto"/>
              </a:rPr>
              <a:t>Answers: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"quiz" table has 5 columns named: “user_id”, “style”, “fit”, “shape”, “color” with 1000 rows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"home_try_on" table has 3 columns named: “user_id”, “number_of_pairs”, “address” with 750 rows.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"purchase" table has 6 columns named: “user_id”, “product_id”, “style”, “model_name”, “color”, “price” with 495 rows:</a:t>
            </a:r>
            <a:endParaRPr lang="de-DE" sz="1200" dirty="0"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860312076"/>
              </p:ext>
            </p:extLst>
          </p:nvPr>
        </p:nvGraphicFramePr>
        <p:xfrm>
          <a:off x="795965" y="2953256"/>
          <a:ext cx="7537164" cy="20941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7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6969">
                  <a:extLst>
                    <a:ext uri="{9D8B030D-6E8A-4147-A177-3AD203B41FA5}">
                      <a16:colId xmlns:a16="http://schemas.microsoft.com/office/drawing/2014/main" val="1945240732"/>
                    </a:ext>
                  </a:extLst>
                </a:gridCol>
                <a:gridCol w="1456969">
                  <a:extLst>
                    <a:ext uri="{9D8B030D-6E8A-4147-A177-3AD203B41FA5}">
                      <a16:colId xmlns:a16="http://schemas.microsoft.com/office/drawing/2014/main" val="2163210409"/>
                    </a:ext>
                  </a:extLst>
                </a:gridCol>
                <a:gridCol w="1456969">
                  <a:extLst>
                    <a:ext uri="{9D8B030D-6E8A-4147-A177-3AD203B41FA5}">
                      <a16:colId xmlns:a16="http://schemas.microsoft.com/office/drawing/2014/main" val="325214158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style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fit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shape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color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4e8118dc-bb3d-49bf-85fc-cca8d83232ac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Rectangular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Tortoise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291f1cca-e507-48be-b063-002b14906468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Narrow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Round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Black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75122300-0736-4087-b6d8-c0c5373a1a04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Wide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Rectangular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Two-Tone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75bc6ebd-40cd-4e1d-a301-27ddd93b12e2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Narrow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Square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Two-Tone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ce965c4d-7a2b-4db6-9847-601747fa7812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Wide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Rectangular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Black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3079945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70529C6-0989-B681-98C0-6EA57DAFC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08984"/>
              </p:ext>
            </p:extLst>
          </p:nvPr>
        </p:nvGraphicFramePr>
        <p:xfrm>
          <a:off x="3764755" y="2610103"/>
          <a:ext cx="1902252" cy="304800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1902252">
                  <a:extLst>
                    <a:ext uri="{9D8B030D-6E8A-4147-A177-3AD203B41FA5}">
                      <a16:colId xmlns:a16="http://schemas.microsoft.com/office/drawing/2014/main" val="4206556889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“quiz” funnel output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65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3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114031"/>
            <a:ext cx="8773144" cy="31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Task 4. </a:t>
            </a:r>
            <a:r>
              <a:rPr lang="en-US" sz="16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Answers</a:t>
            </a:r>
            <a:r>
              <a:rPr lang="ru-RU" sz="16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de-DE" sz="16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continuation</a:t>
            </a:r>
            <a:endParaRPr lang="en-US" sz="16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081378264"/>
              </p:ext>
            </p:extLst>
          </p:nvPr>
        </p:nvGraphicFramePr>
        <p:xfrm>
          <a:off x="2492890" y="443032"/>
          <a:ext cx="4501117" cy="222868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334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57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umber_of_pairs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address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23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d8addd87-3217-4429-9a01-d56d68111da7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145 New York 9a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023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f52b07c8-abe4-4f4a-9d39-ba9fc9a184cc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383 Madison Ave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023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8ba0d2d5-1a31-403e-9fa5-79540f8477f9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287 Pell St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23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4e71850e-8bbf-4e6b-accc-49a7bb46c586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347 Madison Square 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023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3bc8f97f-2336-4dab-bd86-e391609dab97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182 Cornelia St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1483138"/>
                  </a:ext>
                </a:extLst>
              </a:tr>
            </a:tbl>
          </a:graphicData>
        </a:graphic>
      </p:graphicFrame>
      <p:graphicFrame>
        <p:nvGraphicFramePr>
          <p:cNvPr id="2" name="Shape 325">
            <a:extLst>
              <a:ext uri="{FF2B5EF4-FFF2-40B4-BE49-F238E27FC236}">
                <a16:creationId xmlns:a16="http://schemas.microsoft.com/office/drawing/2014/main" id="{56913BC7-7BE4-5EE4-E97E-2B94CA246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763834"/>
              </p:ext>
            </p:extLst>
          </p:nvPr>
        </p:nvGraphicFramePr>
        <p:xfrm>
          <a:off x="177975" y="3054219"/>
          <a:ext cx="8872024" cy="19752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334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6969">
                  <a:extLst>
                    <a:ext uri="{9D8B030D-6E8A-4147-A177-3AD203B41FA5}">
                      <a16:colId xmlns:a16="http://schemas.microsoft.com/office/drawing/2014/main" val="1945240732"/>
                    </a:ext>
                  </a:extLst>
                </a:gridCol>
                <a:gridCol w="1456969">
                  <a:extLst>
                    <a:ext uri="{9D8B030D-6E8A-4147-A177-3AD203B41FA5}">
                      <a16:colId xmlns:a16="http://schemas.microsoft.com/office/drawing/2014/main" val="2163210409"/>
                    </a:ext>
                  </a:extLst>
                </a:gridCol>
                <a:gridCol w="1456969">
                  <a:extLst>
                    <a:ext uri="{9D8B030D-6E8A-4147-A177-3AD203B41FA5}">
                      <a16:colId xmlns:a16="http://schemas.microsoft.com/office/drawing/2014/main" val="325214158"/>
                    </a:ext>
                  </a:extLst>
                </a:gridCol>
              </a:tblGrid>
              <a:tr h="39313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roduct_id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style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odel_name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color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price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424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00a9dd17-36c8-430c-9d76-df49d4197dcf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Lucy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Jet Black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424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00e15fe0-c86f-4818-9c63-3422211baa97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Lucy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Elderflower Crystal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424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017506f7-aba1-4b9d-8b7b-f4426e71b8ca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Dawes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Jet Black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424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0176bfb3-9c51-4b1c-b593-87edab3c54cb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Eugene Narrow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Rosewood Tortoise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424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01fdf106-f73c-4d3f-a036-2f3e2ab1ce06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Lucy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Jet Black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477317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C47BE5-4C54-A19D-E9AF-2A05C52DA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48782"/>
              </p:ext>
            </p:extLst>
          </p:nvPr>
        </p:nvGraphicFramePr>
        <p:xfrm>
          <a:off x="3664742" y="2714455"/>
          <a:ext cx="2157414" cy="304800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2157414">
                  <a:extLst>
                    <a:ext uri="{9D8B030D-6E8A-4147-A177-3AD203B41FA5}">
                      <a16:colId xmlns:a16="http://schemas.microsoft.com/office/drawing/2014/main" val="4206556889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“purchase” funnel output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65797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3D89C698-BA84-BE14-79B0-1F976BCDB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74263"/>
              </p:ext>
            </p:extLst>
          </p:nvPr>
        </p:nvGraphicFramePr>
        <p:xfrm>
          <a:off x="3414712" y="110415"/>
          <a:ext cx="2407444" cy="304800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2407444">
                  <a:extLst>
                    <a:ext uri="{9D8B030D-6E8A-4147-A177-3AD203B41FA5}">
                      <a16:colId xmlns:a16="http://schemas.microsoft.com/office/drawing/2014/main" val="4206556889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“home_try_on” funnel output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65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90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485775"/>
            <a:ext cx="7638000" cy="367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Task 5.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User's affiliation to each of the marketing funnels with detailed parameters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32279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124362"/>
            <a:ext cx="8654325" cy="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Task 5. </a:t>
            </a:r>
            <a:r>
              <a:rPr lang="en-US" sz="17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User's affiliation to each of the marketing funnels with detailed parameters</a:t>
            </a:r>
            <a:endParaRPr sz="17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51037" y="3443288"/>
            <a:ext cx="3763738" cy="164306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q.user_id,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h.user_id IS NOT NULL AS 'is_home_try_on',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h.number_of_pairs,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p.user_id IS NOT NULL AS 'is_purchase'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home_try_on AS 'h'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 q.user_id = h.user_id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p.user_id = q.user_id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number_of_pairs &gt;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501238"/>
            <a:ext cx="3736800" cy="286464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b="1" dirty="0">
                <a:latin typeface="+mj-lt"/>
                <a:ea typeface="Roboto"/>
                <a:cs typeface="Roboto"/>
                <a:sym typeface="Roboto"/>
              </a:rPr>
              <a:t>Question: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Create a new table and check if the user did a home fitting, how many pairs of glasses he took to try on and whether he made a purchase or not after all.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5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Each row will represent a single user from the browse table: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50" dirty="0">
              <a:latin typeface="+mj-lt"/>
              <a:ea typeface="Roboto"/>
              <a:cs typeface="Roboto"/>
              <a:sym typeface="Roboto"/>
            </a:endParaRPr>
          </a:p>
          <a:p>
            <a:pPr marL="17145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If the user has any entries in home_try_on, then is_home_try_on will be True.</a:t>
            </a:r>
          </a:p>
          <a:p>
            <a:pPr marL="17145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number_of_pairs comes from home_try_on table</a:t>
            </a:r>
          </a:p>
          <a:p>
            <a:pPr marL="17145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If the user has any entries in purchase, then is_purchase will be True.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5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Select only the first 10 rows from this table to speed up query execution.</a:t>
            </a:r>
            <a:endParaRPr sz="1050" dirty="0"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041350092"/>
              </p:ext>
            </p:extLst>
          </p:nvPr>
        </p:nvGraphicFramePr>
        <p:xfrm>
          <a:off x="4045124" y="501239"/>
          <a:ext cx="4920901" cy="45851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02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340">
                  <a:extLst>
                    <a:ext uri="{9D8B030D-6E8A-4147-A177-3AD203B41FA5}">
                      <a16:colId xmlns:a16="http://schemas.microsoft.com/office/drawing/2014/main" val="2429995982"/>
                    </a:ext>
                  </a:extLst>
                </a:gridCol>
              </a:tblGrid>
              <a:tr h="5819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is_home_try_on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number_of_pairs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is_purchase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d8addd87-3217-4429-9a01-d56d68111da7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f52b07c8-abe4-4f4a-9d39-ba9fc9a184cc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pairs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8ba0d2d5-1a31-403e-9fa5-79540f8477f9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4e71850e-8bbf-4e6b-accc-49a7bb46c586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4129902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3bc8f97f-2336-4dab-bd86-e391609dab97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9867326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4c10e298-53c8-4009-adda-bbcaecb7e8b6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5a3ee321-517d-4a21-a351-d6815ab2edd5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3844804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4d895ccf-4877-4f13-8183-13d7d0a20a47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0301309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39e8a811-75b9-4dc3-bdff-c92b6db0431d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6017338"/>
                  </a:ext>
                </a:extLst>
              </a:tr>
              <a:tr h="40032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9d2656a0-d066-4b42-bce1-77825f34ded9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pairs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3676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17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407193"/>
            <a:ext cx="7638000" cy="39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Task 6.1.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Expressing numbers of users completing the quiz, home try and purchase stages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302426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6" y="62517"/>
            <a:ext cx="8520600" cy="88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Task 6.1. </a:t>
            </a:r>
            <a:r>
              <a:rPr lang="en-US" sz="18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Expressing numbers of users completing the quiz, home try and purchase stages</a:t>
            </a:r>
            <a:endParaRPr sz="18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950494" y="1201325"/>
            <a:ext cx="5099506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q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'1-quiz' AS stage, COUNT(DISTINCT user_id) AS "Number of users"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quiz),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h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'2-home-try-on' AS stage, COUNT(DISTINCT user_id) AS "Number of users"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home_try_on),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p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'3-purchase' AS stage, COUNT(DISTINCT user_id) AS "Number of users"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purchase)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 ALL 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 ALL 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6" y="1201325"/>
            <a:ext cx="3701080" cy="14232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b="1" dirty="0">
                <a:latin typeface="+mj-lt"/>
                <a:ea typeface="Roboto"/>
                <a:cs typeface="Roboto"/>
                <a:sym typeface="Roboto"/>
              </a:rPr>
              <a:t>Question: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Calculate the number of users completed each of three stages in Warby Parker: "quiz", "home_try_on" and "purchase".</a:t>
            </a:r>
            <a:endParaRPr sz="1200" dirty="0"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295012333"/>
              </p:ext>
            </p:extLst>
          </p:nvPr>
        </p:nvGraphicFramePr>
        <p:xfrm>
          <a:off x="177976" y="2838955"/>
          <a:ext cx="3701080" cy="136156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22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stage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Number of users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1-quiz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1000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2-home-try-on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750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3-purchase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495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Task 6.2.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A/B test for getting a higher conversion rate in case of 3 or 5 pairs of glasses to home try on 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7252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64293"/>
            <a:ext cx="8520600" cy="67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Task </a:t>
            </a:r>
            <a:r>
              <a:rPr lang="uk-UA" sz="20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6</a:t>
            </a:r>
            <a:r>
              <a:rPr lang="de-DE" sz="20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.</a:t>
            </a:r>
            <a:r>
              <a:rPr lang="uk-UA" sz="20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2. </a:t>
            </a:r>
            <a:r>
              <a:rPr lang="en-US" sz="20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A/B test for getting a higher conversion rate in case of 3 or 5 pairs of glasses to home try on</a:t>
            </a:r>
            <a:r>
              <a:rPr lang="de-DE" sz="20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endParaRPr sz="20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1" y="669971"/>
            <a:ext cx="3870900" cy="324769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base_table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DISTINCT q.user_id,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h.user_id IS NOT NULL AS 'is_home_try_on’,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h.number_of_pairs AS 'AB_variant’,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p.user_id IS NOT NULL AS 'is_purchase’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quiz AS q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home_try_on AS 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q.user_id = h.user_id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purchase AS 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q.user_id = p.user_id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AB_variant,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SUM(CASE WHEN is_home_try_on =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END) AS 'home_trial’,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SUM(CASE WHEN is_purchase =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END) AS 'purchase'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base_table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AB_variant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HAVING home_trial &gt; 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93999" y="669972"/>
            <a:ext cx="5004875" cy="44092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b="1" dirty="0">
                <a:latin typeface="+mj-lt"/>
                <a:ea typeface="Roboto"/>
                <a:cs typeface="Roboto"/>
                <a:sym typeface="Roboto"/>
              </a:rPr>
              <a:t>Question: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Let’s find out whether or not users who get more pairs to try on at home will be more likely to make a purchase?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+mj-lt"/>
                <a:ea typeface="Roboto"/>
                <a:cs typeface="Roboto"/>
                <a:sym typeface="Roboto"/>
              </a:rPr>
              <a:t>	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Warby Parker’s purchase funnel is: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5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+mj-lt"/>
                <a:ea typeface="Roboto"/>
                <a:cs typeface="Roboto"/>
                <a:sym typeface="Roboto"/>
              </a:rPr>
              <a:t>Take the Style Quiz → Home Try-On → Purchase the Perfect Pair of Glasses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5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During the Home Try-On stage, we will be conducting an A/B Test: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	- 50% of the users will get 3 pairs to try 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	- 50% of the users will get 5 pairs to try 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5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latin typeface="+mj-lt"/>
                <a:ea typeface="Roboto"/>
                <a:cs typeface="Roboto"/>
                <a:sym typeface="Roboto"/>
              </a:rPr>
              <a:t>Answer: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i="1" u="sng" dirty="0">
                <a:latin typeface="+mj-lt"/>
                <a:ea typeface="Roboto"/>
                <a:cs typeface="Roboto"/>
                <a:sym typeface="Roboto"/>
              </a:rPr>
              <a:t>379 unique clients </a:t>
            </a: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who made home try on with 3 pair of glasses were made 201 purchases (</a:t>
            </a:r>
            <a:r>
              <a:rPr lang="en-US" sz="1050" b="1" i="1" dirty="0">
                <a:latin typeface="+mj-lt"/>
                <a:ea typeface="Roboto"/>
                <a:cs typeface="Roboto"/>
                <a:sym typeface="Roboto"/>
              </a:rPr>
              <a:t>53% - conversion rate</a:t>
            </a: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).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latin typeface="+mj-lt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i="1" u="sng" dirty="0">
                <a:latin typeface="+mj-lt"/>
                <a:ea typeface="Roboto"/>
                <a:cs typeface="Roboto"/>
                <a:sym typeface="Roboto"/>
              </a:rPr>
              <a:t>371 unique clients </a:t>
            </a: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who made home try on with 5 pair of glasses were made 294 purchases (</a:t>
            </a:r>
            <a:r>
              <a:rPr lang="en-US" sz="1050" b="1" i="1" dirty="0">
                <a:latin typeface="+mj-lt"/>
                <a:ea typeface="Roboto"/>
                <a:cs typeface="Roboto"/>
                <a:sym typeface="Roboto"/>
              </a:rPr>
              <a:t>79% - conversion rate</a:t>
            </a: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5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+mj-lt"/>
                <a:ea typeface="Roboto"/>
                <a:cs typeface="Roboto"/>
                <a:sym typeface="Roboto"/>
              </a:rPr>
              <a:t>The difference in purchase rates between customers who had 3 number of pairs with ones who had 5 is equal to 26%.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70978688"/>
              </p:ext>
            </p:extLst>
          </p:nvPr>
        </p:nvGraphicFramePr>
        <p:xfrm>
          <a:off x="5179101" y="3929654"/>
          <a:ext cx="3870901" cy="10877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47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AB_variant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h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ome_trial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purchase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 pairs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379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201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 pairs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371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294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28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7A6EF14-FCD4-7BDF-EAB8-0F70DA682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4268886"/>
              </p:ext>
            </p:extLst>
          </p:nvPr>
        </p:nvGraphicFramePr>
        <p:xfrm>
          <a:off x="311700" y="781664"/>
          <a:ext cx="8332238" cy="401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295269"/>
                </a:solidFill>
                <a:latin typeface="+mj-lt"/>
              </a:rPr>
              <a:t>Business Decision</a:t>
            </a:r>
            <a:endParaRPr lang="en-US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311700" y="1265274"/>
            <a:ext cx="8061300" cy="335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Summary: 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company should give the opportunity for client to try on 5 pair of glasses instead of 3 pairs. 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we must pay close attention to the costs incurred by the company when sending 5 pairs of glasses.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/>
            <a:r>
              <a:rPr lang="de-DE" b="0" i="0" u="none" strike="noStrike" cap="none" dirty="0">
                <a:latin typeface="Roboto"/>
                <a:ea typeface="Roboto"/>
                <a:cs typeface="Roboto"/>
                <a:sym typeface="Roboto"/>
              </a:rPr>
              <a:t>Warby Parker </a:t>
            </a:r>
          </a:p>
        </p:txBody>
      </p:sp>
      <p:sp>
        <p:nvSpPr>
          <p:cNvPr id="298" name="Subtitle 2">
            <a:extLst>
              <a:ext uri="{FF2B5EF4-FFF2-40B4-BE49-F238E27FC236}">
                <a16:creationId xmlns:a16="http://schemas.microsoft.com/office/drawing/2014/main" id="{04899558-95B5-72F0-E021-AD91F0F26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</p:spPr>
        <p:txBody>
          <a:bodyPr/>
          <a:lstStyle/>
          <a:p>
            <a:r>
              <a:rPr lang="en-US" dirty="0"/>
              <a:t>About company</a:t>
            </a:r>
          </a:p>
        </p:txBody>
      </p:sp>
      <p:sp useBgFill="1">
        <p:nvSpPr>
          <p:cNvPr id="293" name="Shape 293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Warby Parker</a:t>
            </a: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an American online retailer of prescription glasses and sunglasses. </a:t>
            </a:r>
          </a:p>
          <a:p>
            <a:pPr marL="457200" lvl="0" indent="-342900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company offers designer eyewear at affordable prices, with a socially conscious business model of donating a pair of glasses to someone in need for every pair sold.</a:t>
            </a:r>
          </a:p>
        </p:txBody>
      </p:sp>
    </p:spTree>
    <p:extLst>
      <p:ext uri="{BB962C8B-B14F-4D97-AF65-F5344CB8AC3E}">
        <p14:creationId xmlns:p14="http://schemas.microsoft.com/office/powerpoint/2010/main" val="200239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295269"/>
                </a:solidFill>
              </a:rPr>
              <a:t>Marketing Funnels and Purpose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98111-321A-98C0-2240-8D0446EFF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this project we will analyze different Warby Parker marketing funnels in order to calculate conversion rates.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To help users find their perfect frame, Warby Parker prepared a Style Quiz that has the following questions:</a:t>
            </a:r>
          </a:p>
          <a:p>
            <a:pPr marL="139700" indent="0">
              <a:buNone/>
            </a:pP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0162F"/>
                </a:solidFill>
                <a:effectLst/>
                <a:latin typeface="Apercu"/>
              </a:rPr>
              <a:t>“What are you looking for?”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0162F"/>
                </a:solidFill>
                <a:effectLst/>
                <a:latin typeface="Apercu"/>
              </a:rPr>
              <a:t>“What’s your fit?”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0162F"/>
                </a:solidFill>
                <a:effectLst/>
                <a:latin typeface="Apercu"/>
              </a:rPr>
              <a:t>“Which shapes do you like?”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0162F"/>
                </a:solidFill>
                <a:effectLst/>
                <a:latin typeface="Apercu"/>
              </a:rPr>
              <a:t>“Which colors do you like?”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0162F"/>
                </a:solidFill>
                <a:effectLst/>
                <a:latin typeface="Apercu"/>
              </a:rPr>
              <a:t>“When was your last eye exam?”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892F0-9131-177A-F76B-D78EDB8BBFB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152475"/>
            <a:ext cx="3999900" cy="3680782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/>
              <a:t>Here are the funnels and the tables that we are given: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300" b="1" dirty="0"/>
              <a:t>survey </a:t>
            </a:r>
            <a:r>
              <a:rPr lang="en-US" sz="1300" dirty="0"/>
              <a:t>-  a table contains users’ responses from a Style Quiz for a particular question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3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300" b="1" dirty="0"/>
              <a:t>quiz</a:t>
            </a:r>
            <a:r>
              <a:rPr lang="en-US" sz="1300" dirty="0"/>
              <a:t> - a table contains information about users’ preferences from a fully completed Style Quiz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3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300" b="1" dirty="0"/>
              <a:t>home_to_purchase </a:t>
            </a:r>
            <a:r>
              <a:rPr lang="en-US" sz="1300" dirty="0"/>
              <a:t>- a table contains information about users’ home try on of glasses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3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300" b="1" dirty="0"/>
              <a:t>purchase</a:t>
            </a:r>
            <a:r>
              <a:rPr lang="en-US" sz="1300" dirty="0"/>
              <a:t> - a table contains information about users’ purchases</a:t>
            </a:r>
          </a:p>
        </p:txBody>
      </p:sp>
    </p:spTree>
    <p:extLst>
      <p:ext uri="{BB962C8B-B14F-4D97-AF65-F5344CB8AC3E}">
        <p14:creationId xmlns:p14="http://schemas.microsoft.com/office/powerpoint/2010/main" val="384030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49"/>
            <a:ext cx="7638000" cy="260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Task 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Selecting data from a 'survey' marketing funnel</a:t>
            </a:r>
            <a:endParaRPr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42607"/>
            <a:ext cx="8520600" cy="52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Task 1. Selecting data from a 'survey' marketing funnel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14118" y="3357563"/>
            <a:ext cx="4920899" cy="16433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 survey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LIMIT 10;</a:t>
            </a:r>
            <a:endParaRPr sz="105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94000" y="671513"/>
            <a:ext cx="4920900" cy="262175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+mj-lt"/>
                <a:ea typeface="Roboto"/>
                <a:cs typeface="Roboto"/>
                <a:sym typeface="Roboto"/>
              </a:rPr>
              <a:t>Question: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To help users find their perfect frame, Warby Parker has a </a:t>
            </a:r>
            <a:r>
              <a:rPr lang="en-US" sz="1100" dirty="0">
                <a:latin typeface="+mj-lt"/>
                <a:ea typeface="Roboto"/>
                <a:cs typeface="Roboto"/>
                <a:sym typeface="Roboto"/>
                <a:hlinkClick r:id="rId3"/>
              </a:rPr>
              <a:t>Style Quiz </a:t>
            </a: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 that has the following questions: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+mj-lt"/>
                <a:ea typeface="Roboto"/>
                <a:cs typeface="Roboto"/>
                <a:sym typeface="Roboto"/>
              </a:rPr>
              <a:t>		- “What are you looking for?”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+mj-lt"/>
                <a:ea typeface="Roboto"/>
                <a:cs typeface="Roboto"/>
                <a:sym typeface="Roboto"/>
              </a:rPr>
              <a:t>		- “What’s your fit?”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+mj-lt"/>
                <a:ea typeface="Roboto"/>
                <a:cs typeface="Roboto"/>
                <a:sym typeface="Roboto"/>
              </a:rPr>
              <a:t>		- “Which shapes do you like?”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+mj-lt"/>
                <a:ea typeface="Roboto"/>
                <a:cs typeface="Roboto"/>
                <a:sym typeface="Roboto"/>
              </a:rPr>
              <a:t>		- “Which colors do you like?”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+mj-lt"/>
                <a:ea typeface="Roboto"/>
                <a:cs typeface="Roboto"/>
                <a:sym typeface="Roboto"/>
              </a:rPr>
              <a:t>		- “When was your last eye exam?”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The users’ responses are stored in a table called survey.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+mj-lt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Let's select all columns from the first 10 rows.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What columns does the table have?</a:t>
            </a:r>
          </a:p>
          <a:p>
            <a:pPr lvl="2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	</a:t>
            </a:r>
            <a:r>
              <a:rPr lang="en-US" sz="1100" b="1" dirty="0">
                <a:latin typeface="+mj-lt"/>
                <a:ea typeface="Roboto"/>
                <a:cs typeface="Roboto"/>
                <a:sym typeface="Roboto"/>
              </a:rPr>
              <a:t>Answer:</a:t>
            </a: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 question, user_id, response</a:t>
            </a:r>
            <a:endParaRPr sz="1100" dirty="0"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345745832"/>
              </p:ext>
            </p:extLst>
          </p:nvPr>
        </p:nvGraphicFramePr>
        <p:xfrm>
          <a:off x="5093493" y="671513"/>
          <a:ext cx="3846831" cy="409749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40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response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 What are you looking for?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005e7f99-d48c-4fce-b605-10506c85aaf7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Women's Styles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 What's your fit?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005e7f99-d48c-4fce-b605-10506c85aaf7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 Which shapes do you like?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00a556ed-f13e-4c67-8704-27e3573684cd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Round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 Which colors do you like?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00a556ed-f13e-4c67-8704-27e3573684cd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Two-Tone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 What are you looking for?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00a556ed-f13e-4c67-8704-27e3573684cd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I'm not sure. Let's skip it.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5727416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 What's your fit?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00a556ed-f13e-4c67-8704-27e3573684cd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Narrow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2619635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 When was your last eye exam?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00a556ed-f13e-4c67-8704-27e3573684cd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 Year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8756054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 Which shapes do you like?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00bf9d63-0999-43a3-9e5b-9c372e6890d2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Square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1903655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 When was your last eye exam?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00bf9d63-0999-43a3-9e5b-9c372e6890d2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 Year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9367201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 What's your fit?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00bf9d63-0999-43a3-9e5b-9c372e6890d2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Medium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3232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3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49"/>
            <a:ext cx="7638000" cy="260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Task 2.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Counting the number of responses for each question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93116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92625"/>
            <a:ext cx="8654325" cy="4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Task 2. Counting the number of responses for each question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997490"/>
            <a:ext cx="3870900" cy="395023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COUNT(DISTINCT user_id) AS "Number of users"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105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99749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+mj-lt"/>
                <a:ea typeface="Roboto"/>
                <a:cs typeface="Roboto"/>
                <a:sym typeface="Roboto"/>
              </a:rPr>
              <a:t>Question: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Users will “give up” at different points in the survey. Let’s analyze how many users move from Question 1 to Question 2, etc.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+mj-lt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ea typeface="Roboto"/>
                <a:cs typeface="Roboto"/>
                <a:sym typeface="Roboto"/>
              </a:rPr>
              <a:t>Let's create a quiz funnel using the GROUP BY command. What is the number of responses for each question?</a:t>
            </a:r>
            <a:endParaRPr sz="1200" dirty="0"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011922993"/>
              </p:ext>
            </p:extLst>
          </p:nvPr>
        </p:nvGraphicFramePr>
        <p:xfrm>
          <a:off x="177975" y="2907507"/>
          <a:ext cx="4858369" cy="214312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036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5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</a:rPr>
                        <a:t>Number of users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31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1. What are you looking for?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500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31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2. What's your fit?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475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31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3. Which shapes do you like?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380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31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4. Which colors do you like?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361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1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5. When was your last eye exam?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270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57785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86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12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Task 3.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Completion rates among questions of the quiz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1812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2157</Words>
  <Application>Microsoft Office PowerPoint</Application>
  <PresentationFormat>On-screen Show (16:9)</PresentationFormat>
  <Paragraphs>402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Roboto</vt:lpstr>
      <vt:lpstr>Wingdings</vt:lpstr>
      <vt:lpstr>Roboto Thin</vt:lpstr>
      <vt:lpstr>Roboto Black</vt:lpstr>
      <vt:lpstr>Arial</vt:lpstr>
      <vt:lpstr>Dosis</vt:lpstr>
      <vt:lpstr>Courier New</vt:lpstr>
      <vt:lpstr>Apercu</vt:lpstr>
      <vt:lpstr>Simple Light</vt:lpstr>
      <vt:lpstr>Simple Light</vt:lpstr>
      <vt:lpstr>Simple Light</vt:lpstr>
      <vt:lpstr>PowerPoint Presentation</vt:lpstr>
      <vt:lpstr>Table of Contents</vt:lpstr>
      <vt:lpstr>Warby Parker </vt:lpstr>
      <vt:lpstr>Marketing Funnels and Purpose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Decision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Vladyslav Chuvardynskyi</cp:lastModifiedBy>
  <cp:revision>81</cp:revision>
  <dcterms:modified xsi:type="dcterms:W3CDTF">2023-03-23T20:41:20Z</dcterms:modified>
</cp:coreProperties>
</file>